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4"/>
  </p:sldMasterIdLst>
  <p:sldIdLst>
    <p:sldId id="256" r:id="rId5"/>
    <p:sldId id="260" r:id="rId6"/>
    <p:sldId id="257" r:id="rId7"/>
    <p:sldId id="275" r:id="rId8"/>
    <p:sldId id="258" r:id="rId9"/>
    <p:sldId id="259" r:id="rId10"/>
    <p:sldId id="261" r:id="rId11"/>
    <p:sldId id="269" r:id="rId12"/>
    <p:sldId id="270" r:id="rId13"/>
    <p:sldId id="271" r:id="rId14"/>
    <p:sldId id="267" r:id="rId15"/>
    <p:sldId id="272" r:id="rId16"/>
    <p:sldId id="273" r:id="rId17"/>
    <p:sldId id="278" r:id="rId18"/>
    <p:sldId id="277" r:id="rId19"/>
    <p:sldId id="276" r:id="rId20"/>
    <p:sldId id="281" r:id="rId21"/>
    <p:sldId id="280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82" d="100"/>
          <a:sy n="82" d="100"/>
        </p:scale>
        <p:origin x="7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DCDDBE-A23D-4DC6-A853-3D0719ACECB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39D80B-1B61-4A0D-8798-C3D34A76592D}">
      <dgm:prSet/>
      <dgm:spPr/>
      <dgm:t>
        <a:bodyPr/>
        <a:lstStyle/>
        <a:p>
          <a:r>
            <a:rPr lang="en-US" dirty="0"/>
            <a:t>What is growth mindset?</a:t>
          </a:r>
        </a:p>
      </dgm:t>
    </dgm:pt>
    <dgm:pt modelId="{3ACD7D39-E25A-484E-8A5C-AB169A6F51EE}" type="parTrans" cxnId="{B6C822A0-4524-4A92-8EFE-72E5505EB015}">
      <dgm:prSet/>
      <dgm:spPr/>
      <dgm:t>
        <a:bodyPr/>
        <a:lstStyle/>
        <a:p>
          <a:endParaRPr lang="en-US"/>
        </a:p>
      </dgm:t>
    </dgm:pt>
    <dgm:pt modelId="{FAD9F0F5-0C8C-4D8D-965A-37E2083C2A25}" type="sibTrans" cxnId="{B6C822A0-4524-4A92-8EFE-72E5505EB015}">
      <dgm:prSet/>
      <dgm:spPr/>
      <dgm:t>
        <a:bodyPr/>
        <a:lstStyle/>
        <a:p>
          <a:endParaRPr lang="en-US"/>
        </a:p>
      </dgm:t>
    </dgm:pt>
    <dgm:pt modelId="{6D91EAD3-8F0D-4D0E-A8E1-039B944A35D5}">
      <dgm:prSet/>
      <dgm:spPr/>
      <dgm:t>
        <a:bodyPr/>
        <a:lstStyle/>
        <a:p>
          <a:r>
            <a:rPr lang="en-US" dirty="0"/>
            <a:t>Why have we decided to encourage Growth Mindset in our school?</a:t>
          </a:r>
        </a:p>
      </dgm:t>
    </dgm:pt>
    <dgm:pt modelId="{FD9668A8-44FB-44D8-B460-18F07DE326C2}" type="parTrans" cxnId="{DD092DAF-B05B-42EF-9414-C73515140A97}">
      <dgm:prSet/>
      <dgm:spPr/>
      <dgm:t>
        <a:bodyPr/>
        <a:lstStyle/>
        <a:p>
          <a:endParaRPr lang="en-US"/>
        </a:p>
      </dgm:t>
    </dgm:pt>
    <dgm:pt modelId="{37AD4265-46A1-437F-AB3B-1AF6FF53B981}" type="sibTrans" cxnId="{DD092DAF-B05B-42EF-9414-C73515140A97}">
      <dgm:prSet/>
      <dgm:spPr/>
      <dgm:t>
        <a:bodyPr/>
        <a:lstStyle/>
        <a:p>
          <a:endParaRPr lang="en-US"/>
        </a:p>
      </dgm:t>
    </dgm:pt>
    <dgm:pt modelId="{A35B7B05-6D03-4051-B1EE-2BDAA0BB8693}">
      <dgm:prSet/>
      <dgm:spPr/>
      <dgm:t>
        <a:bodyPr/>
        <a:lstStyle/>
        <a:p>
          <a:r>
            <a:rPr lang="en-US" dirty="0"/>
            <a:t>How are we encouraging a Growth Mindset?</a:t>
          </a:r>
        </a:p>
      </dgm:t>
    </dgm:pt>
    <dgm:pt modelId="{43318506-0394-43CA-9448-D1F1D7476672}" type="parTrans" cxnId="{08131BF6-F0D2-4821-BAE6-2A2BA624B038}">
      <dgm:prSet/>
      <dgm:spPr/>
      <dgm:t>
        <a:bodyPr/>
        <a:lstStyle/>
        <a:p>
          <a:endParaRPr lang="en-GB"/>
        </a:p>
      </dgm:t>
    </dgm:pt>
    <dgm:pt modelId="{9F508AB4-AB6B-4BFF-BAA1-1C838E89E764}" type="sibTrans" cxnId="{08131BF6-F0D2-4821-BAE6-2A2BA624B038}">
      <dgm:prSet/>
      <dgm:spPr/>
      <dgm:t>
        <a:bodyPr/>
        <a:lstStyle/>
        <a:p>
          <a:endParaRPr lang="en-GB"/>
        </a:p>
      </dgm:t>
    </dgm:pt>
    <dgm:pt modelId="{5BE64A91-FF1D-4D50-B8B3-BE33A8CDC70A}">
      <dgm:prSet/>
      <dgm:spPr/>
      <dgm:t>
        <a:bodyPr/>
        <a:lstStyle/>
        <a:p>
          <a:r>
            <a:rPr lang="en-US" dirty="0"/>
            <a:t>How can you help your child develop their mindset?</a:t>
          </a:r>
        </a:p>
      </dgm:t>
    </dgm:pt>
    <dgm:pt modelId="{2058E269-A639-42F8-8B45-2F3DDCB542B7}" type="parTrans" cxnId="{091D7381-A09C-4A39-90E5-D2C3D786EA91}">
      <dgm:prSet/>
      <dgm:spPr/>
      <dgm:t>
        <a:bodyPr/>
        <a:lstStyle/>
        <a:p>
          <a:endParaRPr lang="en-GB"/>
        </a:p>
      </dgm:t>
    </dgm:pt>
    <dgm:pt modelId="{CE270150-5903-4CCF-A334-63BAC0E69D67}" type="sibTrans" cxnId="{091D7381-A09C-4A39-90E5-D2C3D786EA91}">
      <dgm:prSet/>
      <dgm:spPr/>
      <dgm:t>
        <a:bodyPr/>
        <a:lstStyle/>
        <a:p>
          <a:endParaRPr lang="en-GB"/>
        </a:p>
      </dgm:t>
    </dgm:pt>
    <dgm:pt modelId="{46F8A3F7-AC3E-49BD-A0E9-C0CA6095C5BD}" type="pres">
      <dgm:prSet presAssocID="{A9DCDDBE-A23D-4DC6-A853-3D0719ACECB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7A6B138-8628-46E2-B697-A91AD9F532E0}" type="pres">
      <dgm:prSet presAssocID="{9A39D80B-1B61-4A0D-8798-C3D34A76592D}" presName="hierRoot1" presStyleCnt="0"/>
      <dgm:spPr/>
    </dgm:pt>
    <dgm:pt modelId="{375C5E43-02B6-43D0-8A41-0CE056A0C633}" type="pres">
      <dgm:prSet presAssocID="{9A39D80B-1B61-4A0D-8798-C3D34A76592D}" presName="composite" presStyleCnt="0"/>
      <dgm:spPr/>
    </dgm:pt>
    <dgm:pt modelId="{DDA90452-6716-499B-B2DE-1B6B8E52C73D}" type="pres">
      <dgm:prSet presAssocID="{9A39D80B-1B61-4A0D-8798-C3D34A76592D}" presName="background" presStyleLbl="node0" presStyleIdx="0" presStyleCnt="4"/>
      <dgm:spPr/>
    </dgm:pt>
    <dgm:pt modelId="{95C66B83-57C3-4F39-B197-04C1C4CE4B96}" type="pres">
      <dgm:prSet presAssocID="{9A39D80B-1B61-4A0D-8798-C3D34A76592D}" presName="text" presStyleLbl="fgAcc0" presStyleIdx="0" presStyleCnt="4">
        <dgm:presLayoutVars>
          <dgm:chPref val="3"/>
        </dgm:presLayoutVars>
      </dgm:prSet>
      <dgm:spPr/>
    </dgm:pt>
    <dgm:pt modelId="{A0BAE9D0-1253-43CE-8B0D-D0C8A71E8716}" type="pres">
      <dgm:prSet presAssocID="{9A39D80B-1B61-4A0D-8798-C3D34A76592D}" presName="hierChild2" presStyleCnt="0"/>
      <dgm:spPr/>
    </dgm:pt>
    <dgm:pt modelId="{813D4248-11D6-4E94-8206-E786BC436952}" type="pres">
      <dgm:prSet presAssocID="{6D91EAD3-8F0D-4D0E-A8E1-039B944A35D5}" presName="hierRoot1" presStyleCnt="0"/>
      <dgm:spPr/>
    </dgm:pt>
    <dgm:pt modelId="{BFC2FB31-57D4-4D1D-ABD6-0E4097F26885}" type="pres">
      <dgm:prSet presAssocID="{6D91EAD3-8F0D-4D0E-A8E1-039B944A35D5}" presName="composite" presStyleCnt="0"/>
      <dgm:spPr/>
    </dgm:pt>
    <dgm:pt modelId="{1EC8C0F4-3229-419C-AE78-3C446233CDB8}" type="pres">
      <dgm:prSet presAssocID="{6D91EAD3-8F0D-4D0E-A8E1-039B944A35D5}" presName="background" presStyleLbl="node0" presStyleIdx="1" presStyleCnt="4"/>
      <dgm:spPr/>
    </dgm:pt>
    <dgm:pt modelId="{585A9DB0-DDA0-4A19-A22E-CFC2333BC5EE}" type="pres">
      <dgm:prSet presAssocID="{6D91EAD3-8F0D-4D0E-A8E1-039B944A35D5}" presName="text" presStyleLbl="fgAcc0" presStyleIdx="1" presStyleCnt="4">
        <dgm:presLayoutVars>
          <dgm:chPref val="3"/>
        </dgm:presLayoutVars>
      </dgm:prSet>
      <dgm:spPr/>
    </dgm:pt>
    <dgm:pt modelId="{69DC6726-44FE-4751-B4BD-DCF9C5094F4C}" type="pres">
      <dgm:prSet presAssocID="{6D91EAD3-8F0D-4D0E-A8E1-039B944A35D5}" presName="hierChild2" presStyleCnt="0"/>
      <dgm:spPr/>
    </dgm:pt>
    <dgm:pt modelId="{A7F7A37B-0B40-45A1-92CD-BE43B31D7F9D}" type="pres">
      <dgm:prSet presAssocID="{A35B7B05-6D03-4051-B1EE-2BDAA0BB8693}" presName="hierRoot1" presStyleCnt="0"/>
      <dgm:spPr/>
    </dgm:pt>
    <dgm:pt modelId="{8AA1D5CE-CB3B-48EE-BE48-37D7B072851F}" type="pres">
      <dgm:prSet presAssocID="{A35B7B05-6D03-4051-B1EE-2BDAA0BB8693}" presName="composite" presStyleCnt="0"/>
      <dgm:spPr/>
    </dgm:pt>
    <dgm:pt modelId="{5AB1CFED-07D8-4EFD-A581-87430247D5A1}" type="pres">
      <dgm:prSet presAssocID="{A35B7B05-6D03-4051-B1EE-2BDAA0BB8693}" presName="background" presStyleLbl="node0" presStyleIdx="2" presStyleCnt="4"/>
      <dgm:spPr/>
    </dgm:pt>
    <dgm:pt modelId="{7AFCE5B4-B8AE-49C3-9CB8-E981FB044D3D}" type="pres">
      <dgm:prSet presAssocID="{A35B7B05-6D03-4051-B1EE-2BDAA0BB8693}" presName="text" presStyleLbl="fgAcc0" presStyleIdx="2" presStyleCnt="4">
        <dgm:presLayoutVars>
          <dgm:chPref val="3"/>
        </dgm:presLayoutVars>
      </dgm:prSet>
      <dgm:spPr/>
    </dgm:pt>
    <dgm:pt modelId="{CA1DC633-1EB2-43E8-A7AD-9EE6FBD3E5A6}" type="pres">
      <dgm:prSet presAssocID="{A35B7B05-6D03-4051-B1EE-2BDAA0BB8693}" presName="hierChild2" presStyleCnt="0"/>
      <dgm:spPr/>
    </dgm:pt>
    <dgm:pt modelId="{91420FC1-D31B-4071-9753-2852390AEB53}" type="pres">
      <dgm:prSet presAssocID="{5BE64A91-FF1D-4D50-B8B3-BE33A8CDC70A}" presName="hierRoot1" presStyleCnt="0"/>
      <dgm:spPr/>
    </dgm:pt>
    <dgm:pt modelId="{A8060B0D-C33D-4FDC-B013-509E7A14A033}" type="pres">
      <dgm:prSet presAssocID="{5BE64A91-FF1D-4D50-B8B3-BE33A8CDC70A}" presName="composite" presStyleCnt="0"/>
      <dgm:spPr/>
    </dgm:pt>
    <dgm:pt modelId="{37342DD9-BF31-420F-A0A0-6FFF47F82117}" type="pres">
      <dgm:prSet presAssocID="{5BE64A91-FF1D-4D50-B8B3-BE33A8CDC70A}" presName="background" presStyleLbl="node0" presStyleIdx="3" presStyleCnt="4"/>
      <dgm:spPr/>
    </dgm:pt>
    <dgm:pt modelId="{86134576-1291-4098-AB1B-FCD422CE0715}" type="pres">
      <dgm:prSet presAssocID="{5BE64A91-FF1D-4D50-B8B3-BE33A8CDC70A}" presName="text" presStyleLbl="fgAcc0" presStyleIdx="3" presStyleCnt="4">
        <dgm:presLayoutVars>
          <dgm:chPref val="3"/>
        </dgm:presLayoutVars>
      </dgm:prSet>
      <dgm:spPr/>
    </dgm:pt>
    <dgm:pt modelId="{827CDE27-0D68-4D86-9CF9-3757424A7DE2}" type="pres">
      <dgm:prSet presAssocID="{5BE64A91-FF1D-4D50-B8B3-BE33A8CDC70A}" presName="hierChild2" presStyleCnt="0"/>
      <dgm:spPr/>
    </dgm:pt>
  </dgm:ptLst>
  <dgm:cxnLst>
    <dgm:cxn modelId="{36F80416-A374-4F6D-B523-D1886F857432}" type="presOf" srcId="{6D91EAD3-8F0D-4D0E-A8E1-039B944A35D5}" destId="{585A9DB0-DDA0-4A19-A22E-CFC2333BC5EE}" srcOrd="0" destOrd="0" presId="urn:microsoft.com/office/officeart/2005/8/layout/hierarchy1"/>
    <dgm:cxn modelId="{182F672A-DDAF-4AAE-A9F8-77AAC7A2C9B8}" type="presOf" srcId="{A35B7B05-6D03-4051-B1EE-2BDAA0BB8693}" destId="{7AFCE5B4-B8AE-49C3-9CB8-E981FB044D3D}" srcOrd="0" destOrd="0" presId="urn:microsoft.com/office/officeart/2005/8/layout/hierarchy1"/>
    <dgm:cxn modelId="{091D7381-A09C-4A39-90E5-D2C3D786EA91}" srcId="{A9DCDDBE-A23D-4DC6-A853-3D0719ACECB2}" destId="{5BE64A91-FF1D-4D50-B8B3-BE33A8CDC70A}" srcOrd="3" destOrd="0" parTransId="{2058E269-A639-42F8-8B45-2F3DDCB542B7}" sibTransId="{CE270150-5903-4CCF-A334-63BAC0E69D67}"/>
    <dgm:cxn modelId="{B6C822A0-4524-4A92-8EFE-72E5505EB015}" srcId="{A9DCDDBE-A23D-4DC6-A853-3D0719ACECB2}" destId="{9A39D80B-1B61-4A0D-8798-C3D34A76592D}" srcOrd="0" destOrd="0" parTransId="{3ACD7D39-E25A-484E-8A5C-AB169A6F51EE}" sibTransId="{FAD9F0F5-0C8C-4D8D-965A-37E2083C2A25}"/>
    <dgm:cxn modelId="{3FEF36A9-EBCE-4ACD-BFC4-3020B41B1645}" type="presOf" srcId="{5BE64A91-FF1D-4D50-B8B3-BE33A8CDC70A}" destId="{86134576-1291-4098-AB1B-FCD422CE0715}" srcOrd="0" destOrd="0" presId="urn:microsoft.com/office/officeart/2005/8/layout/hierarchy1"/>
    <dgm:cxn modelId="{DD092DAF-B05B-42EF-9414-C73515140A97}" srcId="{A9DCDDBE-A23D-4DC6-A853-3D0719ACECB2}" destId="{6D91EAD3-8F0D-4D0E-A8E1-039B944A35D5}" srcOrd="1" destOrd="0" parTransId="{FD9668A8-44FB-44D8-B460-18F07DE326C2}" sibTransId="{37AD4265-46A1-437F-AB3B-1AF6FF53B981}"/>
    <dgm:cxn modelId="{793B09DF-932D-4F47-A511-7A256857781A}" type="presOf" srcId="{9A39D80B-1B61-4A0D-8798-C3D34A76592D}" destId="{95C66B83-57C3-4F39-B197-04C1C4CE4B96}" srcOrd="0" destOrd="0" presId="urn:microsoft.com/office/officeart/2005/8/layout/hierarchy1"/>
    <dgm:cxn modelId="{08131BF6-F0D2-4821-BAE6-2A2BA624B038}" srcId="{A9DCDDBE-A23D-4DC6-A853-3D0719ACECB2}" destId="{A35B7B05-6D03-4051-B1EE-2BDAA0BB8693}" srcOrd="2" destOrd="0" parTransId="{43318506-0394-43CA-9448-D1F1D7476672}" sibTransId="{9F508AB4-AB6B-4BFF-BAA1-1C838E89E764}"/>
    <dgm:cxn modelId="{FC848CF9-4E15-4484-9FD4-54C68C586153}" type="presOf" srcId="{A9DCDDBE-A23D-4DC6-A853-3D0719ACECB2}" destId="{46F8A3F7-AC3E-49BD-A0E9-C0CA6095C5BD}" srcOrd="0" destOrd="0" presId="urn:microsoft.com/office/officeart/2005/8/layout/hierarchy1"/>
    <dgm:cxn modelId="{C2B8921E-291C-4830-9438-CA617015E504}" type="presParOf" srcId="{46F8A3F7-AC3E-49BD-A0E9-C0CA6095C5BD}" destId="{A7A6B138-8628-46E2-B697-A91AD9F532E0}" srcOrd="0" destOrd="0" presId="urn:microsoft.com/office/officeart/2005/8/layout/hierarchy1"/>
    <dgm:cxn modelId="{651D25A2-FB6D-4C87-B0AB-5EAEE8EB87E5}" type="presParOf" srcId="{A7A6B138-8628-46E2-B697-A91AD9F532E0}" destId="{375C5E43-02B6-43D0-8A41-0CE056A0C633}" srcOrd="0" destOrd="0" presId="urn:microsoft.com/office/officeart/2005/8/layout/hierarchy1"/>
    <dgm:cxn modelId="{78A93B79-6106-4813-A678-D905CB4FFE5D}" type="presParOf" srcId="{375C5E43-02B6-43D0-8A41-0CE056A0C633}" destId="{DDA90452-6716-499B-B2DE-1B6B8E52C73D}" srcOrd="0" destOrd="0" presId="urn:microsoft.com/office/officeart/2005/8/layout/hierarchy1"/>
    <dgm:cxn modelId="{645754D4-B6D5-437A-956A-E985CFA83CD4}" type="presParOf" srcId="{375C5E43-02B6-43D0-8A41-0CE056A0C633}" destId="{95C66B83-57C3-4F39-B197-04C1C4CE4B96}" srcOrd="1" destOrd="0" presId="urn:microsoft.com/office/officeart/2005/8/layout/hierarchy1"/>
    <dgm:cxn modelId="{F65222DB-3378-4C1D-8A3A-FC7E209674AD}" type="presParOf" srcId="{A7A6B138-8628-46E2-B697-A91AD9F532E0}" destId="{A0BAE9D0-1253-43CE-8B0D-D0C8A71E8716}" srcOrd="1" destOrd="0" presId="urn:microsoft.com/office/officeart/2005/8/layout/hierarchy1"/>
    <dgm:cxn modelId="{8F14CCB1-23A8-4A2F-ABC5-924B434A718B}" type="presParOf" srcId="{46F8A3F7-AC3E-49BD-A0E9-C0CA6095C5BD}" destId="{813D4248-11D6-4E94-8206-E786BC436952}" srcOrd="1" destOrd="0" presId="urn:microsoft.com/office/officeart/2005/8/layout/hierarchy1"/>
    <dgm:cxn modelId="{FB906E81-749C-4191-8F67-89F69A531155}" type="presParOf" srcId="{813D4248-11D6-4E94-8206-E786BC436952}" destId="{BFC2FB31-57D4-4D1D-ABD6-0E4097F26885}" srcOrd="0" destOrd="0" presId="urn:microsoft.com/office/officeart/2005/8/layout/hierarchy1"/>
    <dgm:cxn modelId="{64D7D541-F8A7-4158-99B6-A55BC6030606}" type="presParOf" srcId="{BFC2FB31-57D4-4D1D-ABD6-0E4097F26885}" destId="{1EC8C0F4-3229-419C-AE78-3C446233CDB8}" srcOrd="0" destOrd="0" presId="urn:microsoft.com/office/officeart/2005/8/layout/hierarchy1"/>
    <dgm:cxn modelId="{9964FC7F-5274-4F91-94D5-A0B37310DF22}" type="presParOf" srcId="{BFC2FB31-57D4-4D1D-ABD6-0E4097F26885}" destId="{585A9DB0-DDA0-4A19-A22E-CFC2333BC5EE}" srcOrd="1" destOrd="0" presId="urn:microsoft.com/office/officeart/2005/8/layout/hierarchy1"/>
    <dgm:cxn modelId="{B2F61CB0-3844-4B50-80FF-AB8B26DA7BB4}" type="presParOf" srcId="{813D4248-11D6-4E94-8206-E786BC436952}" destId="{69DC6726-44FE-4751-B4BD-DCF9C5094F4C}" srcOrd="1" destOrd="0" presId="urn:microsoft.com/office/officeart/2005/8/layout/hierarchy1"/>
    <dgm:cxn modelId="{FB4A9AB5-2867-486B-8950-9F8A27B1AB62}" type="presParOf" srcId="{46F8A3F7-AC3E-49BD-A0E9-C0CA6095C5BD}" destId="{A7F7A37B-0B40-45A1-92CD-BE43B31D7F9D}" srcOrd="2" destOrd="0" presId="urn:microsoft.com/office/officeart/2005/8/layout/hierarchy1"/>
    <dgm:cxn modelId="{A0292389-F214-487E-8C22-DA58F83E2659}" type="presParOf" srcId="{A7F7A37B-0B40-45A1-92CD-BE43B31D7F9D}" destId="{8AA1D5CE-CB3B-48EE-BE48-37D7B072851F}" srcOrd="0" destOrd="0" presId="urn:microsoft.com/office/officeart/2005/8/layout/hierarchy1"/>
    <dgm:cxn modelId="{6F8B19FC-AF24-4076-AB66-D2CDF31F9E0C}" type="presParOf" srcId="{8AA1D5CE-CB3B-48EE-BE48-37D7B072851F}" destId="{5AB1CFED-07D8-4EFD-A581-87430247D5A1}" srcOrd="0" destOrd="0" presId="urn:microsoft.com/office/officeart/2005/8/layout/hierarchy1"/>
    <dgm:cxn modelId="{B8685161-91B9-427E-9780-17F718C53A52}" type="presParOf" srcId="{8AA1D5CE-CB3B-48EE-BE48-37D7B072851F}" destId="{7AFCE5B4-B8AE-49C3-9CB8-E981FB044D3D}" srcOrd="1" destOrd="0" presId="urn:microsoft.com/office/officeart/2005/8/layout/hierarchy1"/>
    <dgm:cxn modelId="{5C227B50-88B6-47BA-AA88-F87FC7C0B72F}" type="presParOf" srcId="{A7F7A37B-0B40-45A1-92CD-BE43B31D7F9D}" destId="{CA1DC633-1EB2-43E8-A7AD-9EE6FBD3E5A6}" srcOrd="1" destOrd="0" presId="urn:microsoft.com/office/officeart/2005/8/layout/hierarchy1"/>
    <dgm:cxn modelId="{23EF68C7-EF75-4E4C-B5EE-DAA74777DD92}" type="presParOf" srcId="{46F8A3F7-AC3E-49BD-A0E9-C0CA6095C5BD}" destId="{91420FC1-D31B-4071-9753-2852390AEB53}" srcOrd="3" destOrd="0" presId="urn:microsoft.com/office/officeart/2005/8/layout/hierarchy1"/>
    <dgm:cxn modelId="{814FB148-95C3-49C8-B06B-45F589CC5A61}" type="presParOf" srcId="{91420FC1-D31B-4071-9753-2852390AEB53}" destId="{A8060B0D-C33D-4FDC-B013-509E7A14A033}" srcOrd="0" destOrd="0" presId="urn:microsoft.com/office/officeart/2005/8/layout/hierarchy1"/>
    <dgm:cxn modelId="{587E9F28-1A60-4B35-A93E-7763C7727BCB}" type="presParOf" srcId="{A8060B0D-C33D-4FDC-B013-509E7A14A033}" destId="{37342DD9-BF31-420F-A0A0-6FFF47F82117}" srcOrd="0" destOrd="0" presId="urn:microsoft.com/office/officeart/2005/8/layout/hierarchy1"/>
    <dgm:cxn modelId="{79C79909-5C9F-4C8F-AE13-01B5E34EF05E}" type="presParOf" srcId="{A8060B0D-C33D-4FDC-B013-509E7A14A033}" destId="{86134576-1291-4098-AB1B-FCD422CE0715}" srcOrd="1" destOrd="0" presId="urn:microsoft.com/office/officeart/2005/8/layout/hierarchy1"/>
    <dgm:cxn modelId="{1267BD24-370F-415A-AF95-E34136DFCEFD}" type="presParOf" srcId="{91420FC1-D31B-4071-9753-2852390AEB53}" destId="{827CDE27-0D68-4D86-9CF9-3757424A7DE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A90452-6716-499B-B2DE-1B6B8E52C73D}">
      <dsp:nvSpPr>
        <dsp:cNvPr id="0" name=""/>
        <dsp:cNvSpPr/>
      </dsp:nvSpPr>
      <dsp:spPr>
        <a:xfrm>
          <a:off x="3232" y="1240055"/>
          <a:ext cx="2307885" cy="14655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C66B83-57C3-4F39-B197-04C1C4CE4B96}">
      <dsp:nvSpPr>
        <dsp:cNvPr id="0" name=""/>
        <dsp:cNvSpPr/>
      </dsp:nvSpPr>
      <dsp:spPr>
        <a:xfrm>
          <a:off x="259664" y="1483665"/>
          <a:ext cx="2307885" cy="146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What is growth mindset?</a:t>
          </a:r>
        </a:p>
      </dsp:txBody>
      <dsp:txXfrm>
        <a:off x="302587" y="1526588"/>
        <a:ext cx="2222039" cy="1379661"/>
      </dsp:txXfrm>
    </dsp:sp>
    <dsp:sp modelId="{1EC8C0F4-3229-419C-AE78-3C446233CDB8}">
      <dsp:nvSpPr>
        <dsp:cNvPr id="0" name=""/>
        <dsp:cNvSpPr/>
      </dsp:nvSpPr>
      <dsp:spPr>
        <a:xfrm>
          <a:off x="2823981" y="1240055"/>
          <a:ext cx="2307885" cy="14655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5A9DB0-DDA0-4A19-A22E-CFC2333BC5EE}">
      <dsp:nvSpPr>
        <dsp:cNvPr id="0" name=""/>
        <dsp:cNvSpPr/>
      </dsp:nvSpPr>
      <dsp:spPr>
        <a:xfrm>
          <a:off x="3080413" y="1483665"/>
          <a:ext cx="2307885" cy="146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Why have we decided to encourage Growth Mindset in our school?</a:t>
          </a:r>
        </a:p>
      </dsp:txBody>
      <dsp:txXfrm>
        <a:off x="3123336" y="1526588"/>
        <a:ext cx="2222039" cy="1379661"/>
      </dsp:txXfrm>
    </dsp:sp>
    <dsp:sp modelId="{5AB1CFED-07D8-4EFD-A581-87430247D5A1}">
      <dsp:nvSpPr>
        <dsp:cNvPr id="0" name=""/>
        <dsp:cNvSpPr/>
      </dsp:nvSpPr>
      <dsp:spPr>
        <a:xfrm>
          <a:off x="5644730" y="1240055"/>
          <a:ext cx="2307885" cy="14655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FCE5B4-B8AE-49C3-9CB8-E981FB044D3D}">
      <dsp:nvSpPr>
        <dsp:cNvPr id="0" name=""/>
        <dsp:cNvSpPr/>
      </dsp:nvSpPr>
      <dsp:spPr>
        <a:xfrm>
          <a:off x="5901162" y="1483665"/>
          <a:ext cx="2307885" cy="146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How are we encouraging a Growth Mindset?</a:t>
          </a:r>
        </a:p>
      </dsp:txBody>
      <dsp:txXfrm>
        <a:off x="5944085" y="1526588"/>
        <a:ext cx="2222039" cy="1379661"/>
      </dsp:txXfrm>
    </dsp:sp>
    <dsp:sp modelId="{37342DD9-BF31-420F-A0A0-6FFF47F82117}">
      <dsp:nvSpPr>
        <dsp:cNvPr id="0" name=""/>
        <dsp:cNvSpPr/>
      </dsp:nvSpPr>
      <dsp:spPr>
        <a:xfrm>
          <a:off x="8465479" y="1240055"/>
          <a:ext cx="2307885" cy="14655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134576-1291-4098-AB1B-FCD422CE0715}">
      <dsp:nvSpPr>
        <dsp:cNvPr id="0" name=""/>
        <dsp:cNvSpPr/>
      </dsp:nvSpPr>
      <dsp:spPr>
        <a:xfrm>
          <a:off x="8721911" y="1483665"/>
          <a:ext cx="2307885" cy="146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How can you help your child develop their mindset?</a:t>
          </a:r>
        </a:p>
      </dsp:txBody>
      <dsp:txXfrm>
        <a:off x="8764834" y="1526588"/>
        <a:ext cx="2222039" cy="13796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Monday, October 5,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249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Monday, October 5,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144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Monday, October 5,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326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Monday, October 5, 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112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Monday, October 5, 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118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Monday, October 5, 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28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Monday, October 5, 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685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Monday, October 5, 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939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Monday, October 5, 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823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Monday, October 5,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918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Monday, October 5,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036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Monday, October 5, 2026</a:t>
            </a:fld>
            <a:endParaRPr lang="en-US" cap="al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179748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l9TVbAal5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6F292AA-C8DB-4CAA-97C9-456CF8540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ink flowers and leaves on white background">
            <a:extLst>
              <a:ext uri="{FF2B5EF4-FFF2-40B4-BE49-F238E27FC236}">
                <a16:creationId xmlns:a16="http://schemas.microsoft.com/office/drawing/2014/main" id="{6ACC3E5C-550E-E8C9-3912-F03C618AC1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53" r="26232"/>
          <a:stretch/>
        </p:blipFill>
        <p:spPr>
          <a:xfrm>
            <a:off x="-1" y="10"/>
            <a:ext cx="4587901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65953-3D69-4CD4-80C3-DF10DEB4C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2" y="-429"/>
            <a:ext cx="7604097" cy="6857571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  <a:alpha val="73000"/>
                </a:schemeClr>
              </a:gs>
              <a:gs pos="100000">
                <a:schemeClr val="accent2"/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B36DB5-F10D-4EDB-87E2-ECB9301FF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1" y="0"/>
            <a:ext cx="7604097" cy="6858000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98000">
                <a:schemeClr val="accent2">
                  <a:alpha val="6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6F195D-95DC-419E-BBC1-E2B601A60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599847" y="4355164"/>
            <a:ext cx="7592151" cy="2502836"/>
          </a:xfrm>
          <a:prstGeom prst="rect">
            <a:avLst/>
          </a:prstGeom>
          <a:gradFill>
            <a:gsLst>
              <a:gs pos="22000">
                <a:schemeClr val="accent6">
                  <a:alpha val="39000"/>
                </a:schemeClr>
              </a:gs>
              <a:gs pos="82000">
                <a:schemeClr val="accent5">
                  <a:alpha val="19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256CF5B-1DAD-4912-86B9-FCA733692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704304">
            <a:off x="6080918" y="830588"/>
            <a:ext cx="4998441" cy="4998441"/>
          </a:xfrm>
          <a:prstGeom prst="ellipse">
            <a:avLst/>
          </a:pr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18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25DD1C-180C-91DE-BEDA-A77F795E4B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99847" y="1744971"/>
            <a:ext cx="7691021" cy="3169674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Growth Mindset parents’ information workshop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OCTOBER 2026</a:t>
            </a:r>
            <a:br>
              <a:rPr lang="en-GB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747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4">
                  <a:alpha val="61000"/>
                </a:schemeClr>
              </a:gs>
              <a:gs pos="100000">
                <a:schemeClr val="accent5">
                  <a:alpha val="89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5333145" y="0"/>
            <a:ext cx="6858855" cy="6857572"/>
          </a:xfrm>
          <a:prstGeom prst="rect">
            <a:avLst/>
          </a:prstGeom>
          <a:gradFill>
            <a:gsLst>
              <a:gs pos="8000">
                <a:schemeClr val="accent6">
                  <a:alpha val="11000"/>
                </a:schemeClr>
              </a:gs>
              <a:gs pos="100000">
                <a:schemeClr val="accent4">
                  <a:alpha val="70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7945" y="-1686055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/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7D0F16-6B4C-5BCA-6220-97ED5D86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7084" y="374427"/>
            <a:ext cx="10374517" cy="971512"/>
          </a:xfrm>
        </p:spPr>
        <p:txBody>
          <a:bodyPr anchor="ctr"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Today’s agenda </a:t>
            </a:r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62CD2A9E-F2D6-1763-8D1D-577D95FEF2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2611008"/>
              </p:ext>
            </p:extLst>
          </p:nvPr>
        </p:nvGraphicFramePr>
        <p:xfrm>
          <a:off x="579474" y="2062715"/>
          <a:ext cx="11033029" cy="4189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83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1DBC8414-BE7E-4B6C-A114-B2C3795C8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EC398C5-5C2E-4038-9DB3-DE2B5A9BE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2F10B26-073B-4B10-8AAA-161242DD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53806" y="1153804"/>
            <a:ext cx="6346209" cy="4038601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92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10DBBC7-698F-4A54-B1CB-A99F9CC35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59574" y="3578975"/>
            <a:ext cx="2502407" cy="4055644"/>
          </a:xfrm>
          <a:prstGeom prst="rect">
            <a:avLst/>
          </a:prstGeom>
          <a:gradFill>
            <a:gsLst>
              <a:gs pos="2000">
                <a:schemeClr val="accent5">
                  <a:alpha val="28000"/>
                </a:schemeClr>
              </a:gs>
              <a:gs pos="100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DE6E822A-8BCF-432C-83E6-BBE821476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13000">
                <a:schemeClr val="accent4">
                  <a:lumMod val="20000"/>
                  <a:lumOff val="80000"/>
                  <a:alpha val="200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2FE6D8-029D-41F7-C40D-06CE90229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243" y="681317"/>
            <a:ext cx="3236613" cy="3406187"/>
          </a:xfrm>
        </p:spPr>
        <p:txBody>
          <a:bodyPr vert="horz" lIns="0" tIns="0" rIns="0" bIns="0" rtlCol="0" anchor="b">
            <a:normAutofit/>
          </a:bodyPr>
          <a:lstStyle/>
          <a:p>
            <a:pPr algn="r"/>
            <a:endParaRPr lang="en-US" sz="3200" spc="750" dirty="0">
              <a:solidFill>
                <a:schemeClr val="bg1"/>
              </a:solidFill>
            </a:endParaRP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136C9BF8-6FBC-E3C1-47C8-191B0532A2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3923" y="81157"/>
            <a:ext cx="9204153" cy="6695684"/>
          </a:xfrm>
        </p:spPr>
      </p:pic>
    </p:spTree>
    <p:extLst>
      <p:ext uri="{BB962C8B-B14F-4D97-AF65-F5344CB8AC3E}">
        <p14:creationId xmlns:p14="http://schemas.microsoft.com/office/powerpoint/2010/main" val="274517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1DBC8414-BE7E-4B6C-A114-B2C3795C8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EC398C5-5C2E-4038-9DB3-DE2B5A9BE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2F10B26-073B-4B10-8AAA-161242DD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53806" y="1153804"/>
            <a:ext cx="6346209" cy="4038601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92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10DBBC7-698F-4A54-B1CB-A99F9CC35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59574" y="3578975"/>
            <a:ext cx="2502407" cy="4055644"/>
          </a:xfrm>
          <a:prstGeom prst="rect">
            <a:avLst/>
          </a:prstGeom>
          <a:gradFill>
            <a:gsLst>
              <a:gs pos="2000">
                <a:schemeClr val="accent5">
                  <a:alpha val="28000"/>
                </a:schemeClr>
              </a:gs>
              <a:gs pos="100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DE6E822A-8BCF-432C-83E6-BBE821476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13000">
                <a:schemeClr val="accent4">
                  <a:lumMod val="20000"/>
                  <a:lumOff val="80000"/>
                  <a:alpha val="200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2FE6D8-029D-41F7-C40D-06CE90229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243" y="681317"/>
            <a:ext cx="3236613" cy="3406187"/>
          </a:xfrm>
        </p:spPr>
        <p:txBody>
          <a:bodyPr vert="horz" lIns="0" tIns="0" rIns="0" bIns="0" rtlCol="0" anchor="b">
            <a:normAutofit/>
          </a:bodyPr>
          <a:lstStyle/>
          <a:p>
            <a:pPr algn="r"/>
            <a:r>
              <a:rPr lang="en-US" sz="3200" spc="750" dirty="0">
                <a:solidFill>
                  <a:schemeClr val="bg1"/>
                </a:solidFill>
              </a:rPr>
              <a:t>What is growth mindset?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21BB46-6688-E000-1DBD-6CBB2F9B7AF8}"/>
              </a:ext>
            </a:extLst>
          </p:cNvPr>
          <p:cNvSpPr txBox="1"/>
          <p:nvPr/>
        </p:nvSpPr>
        <p:spPr>
          <a:xfrm>
            <a:off x="4496190" y="681317"/>
            <a:ext cx="7343460" cy="483209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A growth mindset is a belief that basic abilities are not fixed and that intelligence can be developed over time. Through effort and determination, intelligence and basic qualities can grow. </a:t>
            </a:r>
          </a:p>
          <a:p>
            <a:endParaRPr lang="en-GB" sz="2800" dirty="0"/>
          </a:p>
          <a:p>
            <a:r>
              <a:rPr lang="en-GB" sz="2800" dirty="0"/>
              <a:t>A person with a growth mindset might say ‘I did well on that test because I worked hard’ or conversely, ‘I  got all the questions wrong but I understand why and next time I will not make the same mistakes again’. </a:t>
            </a:r>
          </a:p>
        </p:txBody>
      </p:sp>
    </p:spTree>
    <p:extLst>
      <p:ext uri="{BB962C8B-B14F-4D97-AF65-F5344CB8AC3E}">
        <p14:creationId xmlns:p14="http://schemas.microsoft.com/office/powerpoint/2010/main" val="11883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B02F283-AD3D-43EB-8EB3-EEABE7B68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7267ACD-C9FA-48F7-BA90-C05046F4E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274922"/>
            <a:ext cx="12198726" cy="1606049"/>
          </a:xfrm>
          <a:prstGeom prst="rect">
            <a:avLst/>
          </a:prstGeom>
          <a:gradFill>
            <a:gsLst>
              <a:gs pos="0">
                <a:schemeClr val="accent5">
                  <a:alpha val="83000"/>
                </a:schemeClr>
              </a:gs>
              <a:gs pos="100000">
                <a:schemeClr val="accent4">
                  <a:alpha val="74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3E17AA8-C417-4F74-9F1B-EAD82A19B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270744" y="1998314"/>
            <a:ext cx="1605188" cy="8160125"/>
          </a:xfrm>
          <a:prstGeom prst="rect">
            <a:avLst/>
          </a:prstGeom>
          <a:gradFill>
            <a:gsLst>
              <a:gs pos="5000">
                <a:schemeClr val="accent2">
                  <a:alpha val="68000"/>
                </a:schemeClr>
              </a:gs>
              <a:gs pos="100000">
                <a:schemeClr val="accent5">
                  <a:alpha val="43000"/>
                </a:schemeClr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79F9CB9-0076-49F5-845A-C97CCFC163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742413" y="2532510"/>
            <a:ext cx="1605189" cy="7090015"/>
          </a:xfrm>
          <a:prstGeom prst="rect">
            <a:avLst/>
          </a:prstGeom>
          <a:gradFill>
            <a:gsLst>
              <a:gs pos="42000">
                <a:schemeClr val="accent4">
                  <a:alpha val="0"/>
                </a:schemeClr>
              </a:gs>
              <a:gs pos="99000">
                <a:schemeClr val="accent6">
                  <a:alpha val="48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567348B-D4F9-4978-8FB4-D4031CD133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930450" y="5273748"/>
            <a:ext cx="7275001" cy="1150514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56000">
                <a:schemeClr val="accent5">
                  <a:alpha val="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79BC7-FFB8-20D2-0F17-827D046AF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569" y="5553718"/>
            <a:ext cx="7203004" cy="1054645"/>
          </a:xfrm>
        </p:spPr>
        <p:txBody>
          <a:bodyPr vert="horz" lIns="0" tIns="0" rIns="0" bIns="0" rtlCol="0" anchor="ctr">
            <a:normAutofit/>
          </a:bodyPr>
          <a:lstStyle/>
          <a:p>
            <a:endParaRPr lang="en-US" sz="3200" spc="750">
              <a:solidFill>
                <a:schemeClr val="bg1"/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902903E-E811-FC9D-DBD7-F853740BB9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3925" y="942216"/>
            <a:ext cx="11270875" cy="3437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775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B02F283-AD3D-43EB-8EB3-EEABE7B68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7267ACD-C9FA-48F7-BA90-C05046F4E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274922"/>
            <a:ext cx="12198726" cy="1606049"/>
          </a:xfrm>
          <a:prstGeom prst="rect">
            <a:avLst/>
          </a:prstGeom>
          <a:gradFill>
            <a:gsLst>
              <a:gs pos="0">
                <a:schemeClr val="accent5">
                  <a:alpha val="83000"/>
                </a:schemeClr>
              </a:gs>
              <a:gs pos="100000">
                <a:schemeClr val="accent4">
                  <a:alpha val="74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3E17AA8-C417-4F74-9F1B-EAD82A19B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270744" y="1998314"/>
            <a:ext cx="1605188" cy="8160125"/>
          </a:xfrm>
          <a:prstGeom prst="rect">
            <a:avLst/>
          </a:prstGeom>
          <a:gradFill>
            <a:gsLst>
              <a:gs pos="5000">
                <a:schemeClr val="accent2">
                  <a:alpha val="68000"/>
                </a:schemeClr>
              </a:gs>
              <a:gs pos="100000">
                <a:schemeClr val="accent5">
                  <a:alpha val="43000"/>
                </a:schemeClr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79F9CB9-0076-49F5-845A-C97CCFC163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742413" y="2532510"/>
            <a:ext cx="1605189" cy="7090015"/>
          </a:xfrm>
          <a:prstGeom prst="rect">
            <a:avLst/>
          </a:prstGeom>
          <a:gradFill>
            <a:gsLst>
              <a:gs pos="42000">
                <a:schemeClr val="accent4">
                  <a:alpha val="0"/>
                </a:schemeClr>
              </a:gs>
              <a:gs pos="99000">
                <a:schemeClr val="accent6">
                  <a:alpha val="48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567348B-D4F9-4978-8FB4-D4031CD133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930450" y="5273748"/>
            <a:ext cx="7275001" cy="1150514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56000">
                <a:schemeClr val="accent5">
                  <a:alpha val="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3A8D54-58FA-7CBE-6D9E-7C48A2C65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569" y="5553718"/>
            <a:ext cx="7203004" cy="1054645"/>
          </a:xfrm>
        </p:spPr>
        <p:txBody>
          <a:bodyPr vert="horz" lIns="0" tIns="0" rIns="0" bIns="0" rtlCol="0" anchor="ctr">
            <a:normAutofit/>
          </a:bodyPr>
          <a:lstStyle/>
          <a:p>
            <a:endParaRPr lang="en-US" sz="3200" spc="750">
              <a:solidFill>
                <a:schemeClr val="bg1"/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A9C5C96-49D1-D18A-A368-B46929A156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8947" y="457200"/>
            <a:ext cx="10620831" cy="440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691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5C5CC17-FF17-43CF-B073-D9051465D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BE2DDC-0D14-44E6-A1AB-2EEC09507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7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543D98-0AA2-43B4-B508-DC1DB7F3D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2414" y="1406060"/>
            <a:ext cx="6857572" cy="4045450"/>
          </a:xfrm>
          <a:prstGeom prst="rect">
            <a:avLst/>
          </a:prstGeom>
          <a:gradFill>
            <a:gsLst>
              <a:gs pos="0">
                <a:schemeClr val="accent4">
                  <a:alpha val="0"/>
                </a:schemeClr>
              </a:gs>
              <a:gs pos="96000">
                <a:schemeClr val="accent2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723C1D-9A1A-465B-8164-483BF5426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98889" y="3617790"/>
            <a:ext cx="2453337" cy="4027079"/>
          </a:xfrm>
          <a:prstGeom prst="rect">
            <a:avLst/>
          </a:prstGeom>
          <a:gradFill>
            <a:gsLst>
              <a:gs pos="2000">
                <a:schemeClr val="accent5">
                  <a:alpha val="35000"/>
                </a:schemeClr>
              </a:gs>
              <a:gs pos="67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6680484-5F73-4078-85C2-415205B1A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30441" y="1644149"/>
            <a:ext cx="4384532" cy="4196758"/>
          </a:xfrm>
          <a:custGeom>
            <a:avLst/>
            <a:gdLst>
              <a:gd name="connsiteX0" fmla="*/ 44539 w 4384532"/>
              <a:gd name="connsiteY0" fmla="*/ 2446310 h 4196758"/>
              <a:gd name="connsiteX1" fmla="*/ 0 w 4384532"/>
              <a:gd name="connsiteY1" fmla="*/ 2004492 h 4196758"/>
              <a:gd name="connsiteX2" fmla="*/ 500607 w 4384532"/>
              <a:gd name="connsiteY2" fmla="*/ 610007 h 4196758"/>
              <a:gd name="connsiteX3" fmla="*/ 589546 w 4384532"/>
              <a:gd name="connsiteY3" fmla="*/ 512149 h 4196758"/>
              <a:gd name="connsiteX4" fmla="*/ 3077760 w 4384532"/>
              <a:gd name="connsiteY4" fmla="*/ 0 h 4196758"/>
              <a:gd name="connsiteX5" fmla="*/ 3237230 w 4384532"/>
              <a:gd name="connsiteY5" fmla="*/ 76821 h 4196758"/>
              <a:gd name="connsiteX6" fmla="*/ 4384532 w 4384532"/>
              <a:gd name="connsiteY6" fmla="*/ 2004492 h 4196758"/>
              <a:gd name="connsiteX7" fmla="*/ 2192266 w 4384532"/>
              <a:gd name="connsiteY7" fmla="*/ 4196758 h 4196758"/>
              <a:gd name="connsiteX8" fmla="*/ 44539 w 4384532"/>
              <a:gd name="connsiteY8" fmla="*/ 2446310 h 4196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84532" h="4196758">
                <a:moveTo>
                  <a:pt x="44539" y="2446310"/>
                </a:moveTo>
                <a:cubicBezTo>
                  <a:pt x="15336" y="2303599"/>
                  <a:pt x="0" y="2155836"/>
                  <a:pt x="0" y="2004492"/>
                </a:cubicBezTo>
                <a:cubicBezTo>
                  <a:pt x="0" y="1474787"/>
                  <a:pt x="187867" y="988960"/>
                  <a:pt x="500607" y="610007"/>
                </a:cubicBezTo>
                <a:lnTo>
                  <a:pt x="589546" y="512149"/>
                </a:lnTo>
                <a:lnTo>
                  <a:pt x="3077760" y="0"/>
                </a:lnTo>
                <a:lnTo>
                  <a:pt x="3237230" y="76821"/>
                </a:lnTo>
                <a:cubicBezTo>
                  <a:pt x="3920615" y="448057"/>
                  <a:pt x="4384532" y="1172098"/>
                  <a:pt x="4384532" y="2004492"/>
                </a:cubicBezTo>
                <a:cubicBezTo>
                  <a:pt x="4384532" y="3215247"/>
                  <a:pt x="3403021" y="4196758"/>
                  <a:pt x="2192266" y="4196758"/>
                </a:cubicBezTo>
                <a:cubicBezTo>
                  <a:pt x="1132855" y="4196758"/>
                  <a:pt x="248960" y="3445288"/>
                  <a:pt x="44539" y="2446310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B969328-DA07-DCE2-5729-DB3D927C5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89" y="-182891"/>
            <a:ext cx="3248863" cy="302078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2200" dirty="0">
                <a:solidFill>
                  <a:schemeClr val="bg1"/>
                </a:solidFill>
              </a:rPr>
              <a:t>Why have we decided to encourage children’s development of growth mindset?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681D9C-AFFA-9082-2067-5947D756C6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8182" y="1028702"/>
            <a:ext cx="7643305" cy="48434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1. A growth mindset will increase a child’s love of learning</a:t>
            </a:r>
          </a:p>
          <a:p>
            <a:endParaRPr lang="en-GB" sz="1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79D4263-18F8-A398-00ED-F63BA62CC0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9677" y="2847159"/>
            <a:ext cx="8394308" cy="3465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99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5C5CC17-FF17-43CF-B073-D9051465D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BE2DDC-0D14-44E6-A1AB-2EEC09507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7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543D98-0AA2-43B4-B508-DC1DB7F3D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2414" y="1406060"/>
            <a:ext cx="6857572" cy="4045450"/>
          </a:xfrm>
          <a:prstGeom prst="rect">
            <a:avLst/>
          </a:prstGeom>
          <a:gradFill>
            <a:gsLst>
              <a:gs pos="0">
                <a:schemeClr val="accent4">
                  <a:alpha val="0"/>
                </a:schemeClr>
              </a:gs>
              <a:gs pos="96000">
                <a:schemeClr val="accent2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723C1D-9A1A-465B-8164-483BF5426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98889" y="3617790"/>
            <a:ext cx="2453337" cy="4027079"/>
          </a:xfrm>
          <a:prstGeom prst="rect">
            <a:avLst/>
          </a:prstGeom>
          <a:gradFill>
            <a:gsLst>
              <a:gs pos="2000">
                <a:schemeClr val="accent5">
                  <a:alpha val="35000"/>
                </a:schemeClr>
              </a:gs>
              <a:gs pos="67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6680484-5F73-4078-85C2-415205B1A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30441" y="1644149"/>
            <a:ext cx="4384532" cy="4196758"/>
          </a:xfrm>
          <a:custGeom>
            <a:avLst/>
            <a:gdLst>
              <a:gd name="connsiteX0" fmla="*/ 44539 w 4384532"/>
              <a:gd name="connsiteY0" fmla="*/ 2446310 h 4196758"/>
              <a:gd name="connsiteX1" fmla="*/ 0 w 4384532"/>
              <a:gd name="connsiteY1" fmla="*/ 2004492 h 4196758"/>
              <a:gd name="connsiteX2" fmla="*/ 500607 w 4384532"/>
              <a:gd name="connsiteY2" fmla="*/ 610007 h 4196758"/>
              <a:gd name="connsiteX3" fmla="*/ 589546 w 4384532"/>
              <a:gd name="connsiteY3" fmla="*/ 512149 h 4196758"/>
              <a:gd name="connsiteX4" fmla="*/ 3077760 w 4384532"/>
              <a:gd name="connsiteY4" fmla="*/ 0 h 4196758"/>
              <a:gd name="connsiteX5" fmla="*/ 3237230 w 4384532"/>
              <a:gd name="connsiteY5" fmla="*/ 76821 h 4196758"/>
              <a:gd name="connsiteX6" fmla="*/ 4384532 w 4384532"/>
              <a:gd name="connsiteY6" fmla="*/ 2004492 h 4196758"/>
              <a:gd name="connsiteX7" fmla="*/ 2192266 w 4384532"/>
              <a:gd name="connsiteY7" fmla="*/ 4196758 h 4196758"/>
              <a:gd name="connsiteX8" fmla="*/ 44539 w 4384532"/>
              <a:gd name="connsiteY8" fmla="*/ 2446310 h 4196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84532" h="4196758">
                <a:moveTo>
                  <a:pt x="44539" y="2446310"/>
                </a:moveTo>
                <a:cubicBezTo>
                  <a:pt x="15336" y="2303599"/>
                  <a:pt x="0" y="2155836"/>
                  <a:pt x="0" y="2004492"/>
                </a:cubicBezTo>
                <a:cubicBezTo>
                  <a:pt x="0" y="1474787"/>
                  <a:pt x="187867" y="988960"/>
                  <a:pt x="500607" y="610007"/>
                </a:cubicBezTo>
                <a:lnTo>
                  <a:pt x="589546" y="512149"/>
                </a:lnTo>
                <a:lnTo>
                  <a:pt x="3077760" y="0"/>
                </a:lnTo>
                <a:lnTo>
                  <a:pt x="3237230" y="76821"/>
                </a:lnTo>
                <a:cubicBezTo>
                  <a:pt x="3920615" y="448057"/>
                  <a:pt x="4384532" y="1172098"/>
                  <a:pt x="4384532" y="2004492"/>
                </a:cubicBezTo>
                <a:cubicBezTo>
                  <a:pt x="4384532" y="3215247"/>
                  <a:pt x="3403021" y="4196758"/>
                  <a:pt x="2192266" y="4196758"/>
                </a:cubicBezTo>
                <a:cubicBezTo>
                  <a:pt x="1132855" y="4196758"/>
                  <a:pt x="248960" y="3445288"/>
                  <a:pt x="44539" y="2446310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B969328-DA07-DCE2-5729-DB3D927C5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89" y="-182891"/>
            <a:ext cx="3248863" cy="302078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2200" dirty="0">
                <a:solidFill>
                  <a:schemeClr val="bg1"/>
                </a:solidFill>
              </a:rPr>
              <a:t>Why have we decided to encourage children’s development of growth mindset?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681D9C-AFFA-9082-2067-5947D756C6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8182" y="1028702"/>
            <a:ext cx="7643305" cy="48434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2.  Having a Growth Mindset will encourage children’s progress.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49D7CC-CCD3-9212-DD62-9CDB2729A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87" y="4010128"/>
            <a:ext cx="11766300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262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5C5CC17-FF17-43CF-B073-D9051465D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BE2DDC-0D14-44E6-A1AB-2EEC09507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7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543D98-0AA2-43B4-B508-DC1DB7F3D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2414" y="1406060"/>
            <a:ext cx="6857572" cy="4045450"/>
          </a:xfrm>
          <a:prstGeom prst="rect">
            <a:avLst/>
          </a:prstGeom>
          <a:gradFill>
            <a:gsLst>
              <a:gs pos="0">
                <a:schemeClr val="accent4">
                  <a:alpha val="0"/>
                </a:schemeClr>
              </a:gs>
              <a:gs pos="96000">
                <a:schemeClr val="accent2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723C1D-9A1A-465B-8164-483BF5426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98889" y="3617790"/>
            <a:ext cx="2453337" cy="4027079"/>
          </a:xfrm>
          <a:prstGeom prst="rect">
            <a:avLst/>
          </a:prstGeom>
          <a:gradFill>
            <a:gsLst>
              <a:gs pos="2000">
                <a:schemeClr val="accent5">
                  <a:alpha val="35000"/>
                </a:schemeClr>
              </a:gs>
              <a:gs pos="67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6680484-5F73-4078-85C2-415205B1A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30441" y="1644149"/>
            <a:ext cx="4384532" cy="4196758"/>
          </a:xfrm>
          <a:custGeom>
            <a:avLst/>
            <a:gdLst>
              <a:gd name="connsiteX0" fmla="*/ 44539 w 4384532"/>
              <a:gd name="connsiteY0" fmla="*/ 2446310 h 4196758"/>
              <a:gd name="connsiteX1" fmla="*/ 0 w 4384532"/>
              <a:gd name="connsiteY1" fmla="*/ 2004492 h 4196758"/>
              <a:gd name="connsiteX2" fmla="*/ 500607 w 4384532"/>
              <a:gd name="connsiteY2" fmla="*/ 610007 h 4196758"/>
              <a:gd name="connsiteX3" fmla="*/ 589546 w 4384532"/>
              <a:gd name="connsiteY3" fmla="*/ 512149 h 4196758"/>
              <a:gd name="connsiteX4" fmla="*/ 3077760 w 4384532"/>
              <a:gd name="connsiteY4" fmla="*/ 0 h 4196758"/>
              <a:gd name="connsiteX5" fmla="*/ 3237230 w 4384532"/>
              <a:gd name="connsiteY5" fmla="*/ 76821 h 4196758"/>
              <a:gd name="connsiteX6" fmla="*/ 4384532 w 4384532"/>
              <a:gd name="connsiteY6" fmla="*/ 2004492 h 4196758"/>
              <a:gd name="connsiteX7" fmla="*/ 2192266 w 4384532"/>
              <a:gd name="connsiteY7" fmla="*/ 4196758 h 4196758"/>
              <a:gd name="connsiteX8" fmla="*/ 44539 w 4384532"/>
              <a:gd name="connsiteY8" fmla="*/ 2446310 h 4196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84532" h="4196758">
                <a:moveTo>
                  <a:pt x="44539" y="2446310"/>
                </a:moveTo>
                <a:cubicBezTo>
                  <a:pt x="15336" y="2303599"/>
                  <a:pt x="0" y="2155836"/>
                  <a:pt x="0" y="2004492"/>
                </a:cubicBezTo>
                <a:cubicBezTo>
                  <a:pt x="0" y="1474787"/>
                  <a:pt x="187867" y="988960"/>
                  <a:pt x="500607" y="610007"/>
                </a:cubicBezTo>
                <a:lnTo>
                  <a:pt x="589546" y="512149"/>
                </a:lnTo>
                <a:lnTo>
                  <a:pt x="3077760" y="0"/>
                </a:lnTo>
                <a:lnTo>
                  <a:pt x="3237230" y="76821"/>
                </a:lnTo>
                <a:cubicBezTo>
                  <a:pt x="3920615" y="448057"/>
                  <a:pt x="4384532" y="1172098"/>
                  <a:pt x="4384532" y="2004492"/>
                </a:cubicBezTo>
                <a:cubicBezTo>
                  <a:pt x="4384532" y="3215247"/>
                  <a:pt x="3403021" y="4196758"/>
                  <a:pt x="2192266" y="4196758"/>
                </a:cubicBezTo>
                <a:cubicBezTo>
                  <a:pt x="1132855" y="4196758"/>
                  <a:pt x="248960" y="3445288"/>
                  <a:pt x="44539" y="2446310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B969328-DA07-DCE2-5729-DB3D927C5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89" y="-182891"/>
            <a:ext cx="3248863" cy="302078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2200" dirty="0">
                <a:solidFill>
                  <a:schemeClr val="bg1"/>
                </a:solidFill>
              </a:rPr>
              <a:t>Why have we decided to encourage children’s development of growth mindset?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681D9C-AFFA-9082-2067-5947D756C6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8182" y="1028702"/>
            <a:ext cx="7643305" cy="48434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3.  Having a Growth Mindset will set a child up for life. </a:t>
            </a:r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E1274F-8173-0F8E-B816-8B323E10E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4214" y="2314575"/>
            <a:ext cx="8910180" cy="4050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883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5C5CC17-FF17-43CF-B073-D9051465D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BE2DDC-0D14-44E6-A1AB-2EEC09507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7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543D98-0AA2-43B4-B508-DC1DB7F3D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2414" y="1406060"/>
            <a:ext cx="6857572" cy="4045450"/>
          </a:xfrm>
          <a:prstGeom prst="rect">
            <a:avLst/>
          </a:prstGeom>
          <a:gradFill>
            <a:gsLst>
              <a:gs pos="0">
                <a:schemeClr val="accent4">
                  <a:alpha val="0"/>
                </a:schemeClr>
              </a:gs>
              <a:gs pos="96000">
                <a:schemeClr val="accent2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723C1D-9A1A-465B-8164-483BF5426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98889" y="3617790"/>
            <a:ext cx="2453337" cy="4027079"/>
          </a:xfrm>
          <a:prstGeom prst="rect">
            <a:avLst/>
          </a:prstGeom>
          <a:gradFill>
            <a:gsLst>
              <a:gs pos="2000">
                <a:schemeClr val="accent5">
                  <a:alpha val="35000"/>
                </a:schemeClr>
              </a:gs>
              <a:gs pos="67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6680484-5F73-4078-85C2-415205B1A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30441" y="1644149"/>
            <a:ext cx="4384532" cy="4196758"/>
          </a:xfrm>
          <a:custGeom>
            <a:avLst/>
            <a:gdLst>
              <a:gd name="connsiteX0" fmla="*/ 44539 w 4384532"/>
              <a:gd name="connsiteY0" fmla="*/ 2446310 h 4196758"/>
              <a:gd name="connsiteX1" fmla="*/ 0 w 4384532"/>
              <a:gd name="connsiteY1" fmla="*/ 2004492 h 4196758"/>
              <a:gd name="connsiteX2" fmla="*/ 500607 w 4384532"/>
              <a:gd name="connsiteY2" fmla="*/ 610007 h 4196758"/>
              <a:gd name="connsiteX3" fmla="*/ 589546 w 4384532"/>
              <a:gd name="connsiteY3" fmla="*/ 512149 h 4196758"/>
              <a:gd name="connsiteX4" fmla="*/ 3077760 w 4384532"/>
              <a:gd name="connsiteY4" fmla="*/ 0 h 4196758"/>
              <a:gd name="connsiteX5" fmla="*/ 3237230 w 4384532"/>
              <a:gd name="connsiteY5" fmla="*/ 76821 h 4196758"/>
              <a:gd name="connsiteX6" fmla="*/ 4384532 w 4384532"/>
              <a:gd name="connsiteY6" fmla="*/ 2004492 h 4196758"/>
              <a:gd name="connsiteX7" fmla="*/ 2192266 w 4384532"/>
              <a:gd name="connsiteY7" fmla="*/ 4196758 h 4196758"/>
              <a:gd name="connsiteX8" fmla="*/ 44539 w 4384532"/>
              <a:gd name="connsiteY8" fmla="*/ 2446310 h 4196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84532" h="4196758">
                <a:moveTo>
                  <a:pt x="44539" y="2446310"/>
                </a:moveTo>
                <a:cubicBezTo>
                  <a:pt x="15336" y="2303599"/>
                  <a:pt x="0" y="2155836"/>
                  <a:pt x="0" y="2004492"/>
                </a:cubicBezTo>
                <a:cubicBezTo>
                  <a:pt x="0" y="1474787"/>
                  <a:pt x="187867" y="988960"/>
                  <a:pt x="500607" y="610007"/>
                </a:cubicBezTo>
                <a:lnTo>
                  <a:pt x="589546" y="512149"/>
                </a:lnTo>
                <a:lnTo>
                  <a:pt x="3077760" y="0"/>
                </a:lnTo>
                <a:lnTo>
                  <a:pt x="3237230" y="76821"/>
                </a:lnTo>
                <a:cubicBezTo>
                  <a:pt x="3920615" y="448057"/>
                  <a:pt x="4384532" y="1172098"/>
                  <a:pt x="4384532" y="2004492"/>
                </a:cubicBezTo>
                <a:cubicBezTo>
                  <a:pt x="4384532" y="3215247"/>
                  <a:pt x="3403021" y="4196758"/>
                  <a:pt x="2192266" y="4196758"/>
                </a:cubicBezTo>
                <a:cubicBezTo>
                  <a:pt x="1132855" y="4196758"/>
                  <a:pt x="248960" y="3445288"/>
                  <a:pt x="44539" y="2446310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B969328-DA07-DCE2-5729-DB3D927C5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89" y="-182891"/>
            <a:ext cx="3248863" cy="302078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endParaRPr lang="en-GB" sz="2200" dirty="0">
              <a:solidFill>
                <a:schemeClr val="bg1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95E9946-360C-286E-4466-F8A892DEA46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368800" y="1028700"/>
            <a:ext cx="7642225" cy="4843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  <a:hlinkClick r:id="rId2"/>
              </a:rPr>
              <a:t>https://www.youtube.com/watch?v=Yl9TVbAal5s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951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E3AE8C3-8F65-40F4-BABE-E70F38301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409317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>
                  <a:alpha val="78000"/>
                </a:schemeClr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2FC4764-B8D5-4F87-95DB-3125B2D128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59728" y="59346"/>
            <a:ext cx="4156527" cy="4037836"/>
          </a:xfrm>
          <a:prstGeom prst="rect">
            <a:avLst/>
          </a:prstGeom>
          <a:gradFill>
            <a:gsLst>
              <a:gs pos="0">
                <a:schemeClr val="accent5">
                  <a:alpha val="47000"/>
                </a:schemeClr>
              </a:gs>
              <a:gs pos="100000">
                <a:schemeClr val="accent4">
                  <a:alpha val="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4C1654F-94F5-497E-8ECF-F2A7E84D6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768313" y="3587284"/>
            <a:ext cx="2501977" cy="4038601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70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65254" y="969296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58000">
                <a:schemeClr val="bg1">
                  <a:alpha val="0"/>
                </a:schemeClr>
              </a:gs>
              <a:gs pos="100000">
                <a:schemeClr val="accent6">
                  <a:alpha val="3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D425D1-DBF2-663D-2878-612C82C19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518" y="586855"/>
            <a:ext cx="3258570" cy="3387497"/>
          </a:xfrm>
        </p:spPr>
        <p:txBody>
          <a:bodyPr vert="horz" lIns="0" tIns="0" rIns="0" bIns="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2700" spc="750" dirty="0">
                <a:solidFill>
                  <a:schemeClr val="bg1"/>
                </a:solidFill>
              </a:rPr>
              <a:t>Why should we encourage a growth mindset at the </a:t>
            </a:r>
            <a:r>
              <a:rPr lang="en-GB" sz="2700" spc="750" dirty="0" err="1">
                <a:solidFill>
                  <a:schemeClr val="bg1"/>
                </a:solidFill>
              </a:rPr>
              <a:t>Alvey</a:t>
            </a:r>
            <a:r>
              <a:rPr lang="en-GB" sz="2700" spc="750" dirty="0">
                <a:solidFill>
                  <a:schemeClr val="bg1"/>
                </a:solidFill>
              </a:rPr>
              <a:t>?</a:t>
            </a:r>
            <a:br>
              <a:rPr lang="en-GB" sz="2700" spc="750" dirty="0">
                <a:solidFill>
                  <a:schemeClr val="bg1"/>
                </a:solidFill>
              </a:rPr>
            </a:br>
            <a:endParaRPr lang="en-US" sz="2700" spc="750" dirty="0">
              <a:solidFill>
                <a:schemeClr val="bg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A7DB8F-ECAA-AEE2-82FB-09C3BCD85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1727" y="833535"/>
            <a:ext cx="3025303" cy="5361991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400" dirty="0"/>
              <a:t>Some children lack resilience and perseverance in tasks. 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Some children display low self-esteem when it comes to their learning. 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Some children have a fixed mindset.</a:t>
            </a:r>
          </a:p>
          <a:p>
            <a:pPr>
              <a:lnSpc>
                <a:spcPct val="110000"/>
              </a:lnSpc>
            </a:pPr>
            <a:endParaRPr lang="en-GB" sz="1400" dirty="0"/>
          </a:p>
          <a:p>
            <a:pPr>
              <a:lnSpc>
                <a:spcPct val="110000"/>
              </a:lnSpc>
            </a:pPr>
            <a:endParaRPr lang="en-GB" sz="1400" dirty="0"/>
          </a:p>
          <a:p>
            <a:pPr>
              <a:lnSpc>
                <a:spcPct val="110000"/>
              </a:lnSpc>
            </a:pPr>
            <a:r>
              <a:rPr lang="en-GB" sz="1400" dirty="0"/>
              <a:t>Impact on attainment.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These children can take longer to secure a concept due to lack of confidence and the fixed mindset culture (the idea of right/wrong).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These children tend to give up quickly if they think tasks are too challenging. </a:t>
            </a:r>
          </a:p>
          <a:p>
            <a:pPr>
              <a:lnSpc>
                <a:spcPct val="110000"/>
              </a:lnSpc>
            </a:pPr>
            <a:endParaRPr lang="en-GB" sz="1400" dirty="0"/>
          </a:p>
        </p:txBody>
      </p:sp>
      <p:pic>
        <p:nvPicPr>
          <p:cNvPr id="24" name="Picture 23" descr="Yellow paper aeroplane flying the opposite way as many grey paper aeroplanes">
            <a:extLst>
              <a:ext uri="{FF2B5EF4-FFF2-40B4-BE49-F238E27FC236}">
                <a16:creationId xmlns:a16="http://schemas.microsoft.com/office/drawing/2014/main" id="{D0E20569-24F1-E162-F4B3-69F3DDCD8F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73" r="41090" b="-1"/>
          <a:stretch/>
        </p:blipFill>
        <p:spPr>
          <a:xfrm>
            <a:off x="8109502" y="10"/>
            <a:ext cx="408249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589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45C5CC17-FF17-43CF-B073-D9051465D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1EBE2DDC-0D14-44E6-A1AB-2EEC09507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7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8543D98-0AA2-43B4-B508-DC1DB7F3D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2414" y="1406060"/>
            <a:ext cx="6857572" cy="4045450"/>
          </a:xfrm>
          <a:prstGeom prst="rect">
            <a:avLst/>
          </a:prstGeom>
          <a:gradFill>
            <a:gsLst>
              <a:gs pos="0">
                <a:schemeClr val="accent4">
                  <a:alpha val="0"/>
                </a:schemeClr>
              </a:gs>
              <a:gs pos="96000">
                <a:schemeClr val="accent2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9723C1D-9A1A-465B-8164-483BF5426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98889" y="3617790"/>
            <a:ext cx="2453337" cy="4027079"/>
          </a:xfrm>
          <a:prstGeom prst="rect">
            <a:avLst/>
          </a:prstGeom>
          <a:gradFill>
            <a:gsLst>
              <a:gs pos="2000">
                <a:schemeClr val="accent5">
                  <a:alpha val="35000"/>
                </a:schemeClr>
              </a:gs>
              <a:gs pos="67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Freeform: Shape 57">
            <a:extLst>
              <a:ext uri="{FF2B5EF4-FFF2-40B4-BE49-F238E27FC236}">
                <a16:creationId xmlns:a16="http://schemas.microsoft.com/office/drawing/2014/main" id="{A6680484-5F73-4078-85C2-415205B1A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30441" y="1644149"/>
            <a:ext cx="4384532" cy="4196758"/>
          </a:xfrm>
          <a:custGeom>
            <a:avLst/>
            <a:gdLst>
              <a:gd name="connsiteX0" fmla="*/ 44539 w 4384532"/>
              <a:gd name="connsiteY0" fmla="*/ 2446310 h 4196758"/>
              <a:gd name="connsiteX1" fmla="*/ 0 w 4384532"/>
              <a:gd name="connsiteY1" fmla="*/ 2004492 h 4196758"/>
              <a:gd name="connsiteX2" fmla="*/ 500607 w 4384532"/>
              <a:gd name="connsiteY2" fmla="*/ 610007 h 4196758"/>
              <a:gd name="connsiteX3" fmla="*/ 589546 w 4384532"/>
              <a:gd name="connsiteY3" fmla="*/ 512149 h 4196758"/>
              <a:gd name="connsiteX4" fmla="*/ 3077760 w 4384532"/>
              <a:gd name="connsiteY4" fmla="*/ 0 h 4196758"/>
              <a:gd name="connsiteX5" fmla="*/ 3237230 w 4384532"/>
              <a:gd name="connsiteY5" fmla="*/ 76821 h 4196758"/>
              <a:gd name="connsiteX6" fmla="*/ 4384532 w 4384532"/>
              <a:gd name="connsiteY6" fmla="*/ 2004492 h 4196758"/>
              <a:gd name="connsiteX7" fmla="*/ 2192266 w 4384532"/>
              <a:gd name="connsiteY7" fmla="*/ 4196758 h 4196758"/>
              <a:gd name="connsiteX8" fmla="*/ 44539 w 4384532"/>
              <a:gd name="connsiteY8" fmla="*/ 2446310 h 4196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84532" h="4196758">
                <a:moveTo>
                  <a:pt x="44539" y="2446310"/>
                </a:moveTo>
                <a:cubicBezTo>
                  <a:pt x="15336" y="2303599"/>
                  <a:pt x="0" y="2155836"/>
                  <a:pt x="0" y="2004492"/>
                </a:cubicBezTo>
                <a:cubicBezTo>
                  <a:pt x="0" y="1474787"/>
                  <a:pt x="187867" y="988960"/>
                  <a:pt x="500607" y="610007"/>
                </a:cubicBezTo>
                <a:lnTo>
                  <a:pt x="589546" y="512149"/>
                </a:lnTo>
                <a:lnTo>
                  <a:pt x="3077760" y="0"/>
                </a:lnTo>
                <a:lnTo>
                  <a:pt x="3237230" y="76821"/>
                </a:lnTo>
                <a:cubicBezTo>
                  <a:pt x="3920615" y="448057"/>
                  <a:pt x="4384532" y="1172098"/>
                  <a:pt x="4384532" y="2004492"/>
                </a:cubicBezTo>
                <a:cubicBezTo>
                  <a:pt x="4384532" y="3215247"/>
                  <a:pt x="3403021" y="4196758"/>
                  <a:pt x="2192266" y="4196758"/>
                </a:cubicBezTo>
                <a:cubicBezTo>
                  <a:pt x="1132855" y="4196758"/>
                  <a:pt x="248960" y="3445288"/>
                  <a:pt x="44539" y="2446310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A7DB8F-ECAA-AEE2-82FB-09C3BCD85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7409" y="1028702"/>
            <a:ext cx="6273972" cy="48434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We want our children, and staff, to have access to techniques that will enable them to develop their resilience so they can face life’s many challenges. 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5986534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2B2B07-E273-5813-F4D2-11B834620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57200"/>
            <a:ext cx="5268036" cy="2140145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/>
              <a:t>How are we developing a growth mindset with our pupils?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A7DB8F-ECAA-AEE2-82FB-09C3BCD85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3054544"/>
            <a:ext cx="5505451" cy="3193855"/>
          </a:xfrm>
        </p:spPr>
        <p:txBody>
          <a:bodyPr anchor="t">
            <a:normAutofit lnSpcReduction="10000"/>
          </a:bodyPr>
          <a:lstStyle/>
          <a:p>
            <a:r>
              <a:rPr lang="en-GB" sz="1600" dirty="0"/>
              <a:t>We use our language carefully.</a:t>
            </a:r>
          </a:p>
          <a:p>
            <a:r>
              <a:rPr lang="en-GB" sz="1600" dirty="0"/>
              <a:t>We use open questioning. </a:t>
            </a:r>
          </a:p>
          <a:p>
            <a:r>
              <a:rPr lang="en-GB" sz="1600" dirty="0"/>
              <a:t>We teach children to love challenges.</a:t>
            </a:r>
          </a:p>
          <a:p>
            <a:r>
              <a:rPr lang="en-GB" sz="1600" dirty="0"/>
              <a:t>We create mistake friendly classrooms.</a:t>
            </a:r>
          </a:p>
          <a:p>
            <a:r>
              <a:rPr lang="en-GB" sz="1600" dirty="0"/>
              <a:t>We ensure our environments reflect a Growth Mindset. </a:t>
            </a:r>
          </a:p>
          <a:p>
            <a:r>
              <a:rPr lang="en-GB" sz="1600" dirty="0"/>
              <a:t>We praise the process not the person. </a:t>
            </a:r>
          </a:p>
          <a:p>
            <a:r>
              <a:rPr lang="en-GB" sz="1600" dirty="0"/>
              <a:t>Weave Growth Mindset throughout all our lessons. </a:t>
            </a:r>
          </a:p>
          <a:p>
            <a:r>
              <a:rPr lang="en-GB" sz="1600" dirty="0"/>
              <a:t>Mission Possible Days</a:t>
            </a:r>
          </a:p>
          <a:p>
            <a:endParaRPr lang="en-GB" sz="1600" dirty="0"/>
          </a:p>
          <a:p>
            <a:endParaRPr lang="en-GB" sz="1600" dirty="0"/>
          </a:p>
        </p:txBody>
      </p:sp>
      <p:pic>
        <p:nvPicPr>
          <p:cNvPr id="24" name="Picture 23" descr="Yellow paper aeroplane flying the opposite way as many grey paper aeroplanes">
            <a:extLst>
              <a:ext uri="{FF2B5EF4-FFF2-40B4-BE49-F238E27FC236}">
                <a16:creationId xmlns:a16="http://schemas.microsoft.com/office/drawing/2014/main" id="{D0E20569-24F1-E162-F4B3-69F3DDCD8F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09" r="27240" b="-1"/>
          <a:stretch/>
        </p:blipFill>
        <p:spPr>
          <a:xfrm>
            <a:off x="7047513" y="975645"/>
            <a:ext cx="4443447" cy="4443447"/>
          </a:xfrm>
          <a:custGeom>
            <a:avLst/>
            <a:gdLst/>
            <a:ahLst/>
            <a:cxnLst/>
            <a:rect l="l" t="t" r="r" b="b"/>
            <a:pathLst>
              <a:path w="4694238" h="4694238">
                <a:moveTo>
                  <a:pt x="2347119" y="0"/>
                </a:moveTo>
                <a:cubicBezTo>
                  <a:pt x="3643397" y="0"/>
                  <a:pt x="4694238" y="1050841"/>
                  <a:pt x="4694238" y="2347119"/>
                </a:cubicBezTo>
                <a:cubicBezTo>
                  <a:pt x="4694238" y="3643397"/>
                  <a:pt x="3643397" y="4694238"/>
                  <a:pt x="2347119" y="4694238"/>
                </a:cubicBezTo>
                <a:cubicBezTo>
                  <a:pt x="1050841" y="4694238"/>
                  <a:pt x="0" y="3643397"/>
                  <a:pt x="0" y="2347119"/>
                </a:cubicBezTo>
                <a:cubicBezTo>
                  <a:pt x="0" y="1050841"/>
                  <a:pt x="1050841" y="0"/>
                  <a:pt x="2347119" y="0"/>
                </a:cubicBezTo>
                <a:close/>
              </a:path>
            </a:pathLst>
          </a:custGeom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70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5856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3" name="Rectangle 92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4">
                  <a:alpha val="61000"/>
                </a:schemeClr>
              </a:gs>
              <a:gs pos="100000">
                <a:schemeClr val="accent5">
                  <a:alpha val="89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5333145" y="0"/>
            <a:ext cx="6858855" cy="6857572"/>
          </a:xfrm>
          <a:prstGeom prst="rect">
            <a:avLst/>
          </a:prstGeom>
          <a:gradFill>
            <a:gsLst>
              <a:gs pos="8000">
                <a:schemeClr val="accent6">
                  <a:alpha val="11000"/>
                </a:schemeClr>
              </a:gs>
              <a:gs pos="100000">
                <a:schemeClr val="accent4">
                  <a:alpha val="70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7945" y="-1686055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/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ACBA4D-1F15-A132-1BDA-1ECE419F29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70" b="9124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270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2B2B07-E273-5813-F4D2-11B834620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393" y="191005"/>
            <a:ext cx="11696207" cy="1200329"/>
          </a:xfrm>
          <a:solidFill>
            <a:schemeClr val="accent3">
              <a:lumMod val="20000"/>
              <a:lumOff val="80000"/>
            </a:schemeClr>
          </a:solidFill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 dirty="0"/>
              <a:t>How can you help your children to develop a growth mindset?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A7DB8F-ECAA-AEE2-82FB-09C3BCD85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3054544"/>
            <a:ext cx="5505451" cy="3193855"/>
          </a:xfrm>
        </p:spPr>
        <p:txBody>
          <a:bodyPr anchor="t">
            <a:normAutofit/>
          </a:bodyPr>
          <a:lstStyle/>
          <a:p>
            <a:endParaRPr lang="en-GB" sz="1600" dirty="0"/>
          </a:p>
          <a:p>
            <a:endParaRPr lang="en-GB" sz="1600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70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C1831D-331C-D0D0-B2D4-3BC7518DF54A}"/>
              </a:ext>
            </a:extLst>
          </p:cNvPr>
          <p:cNvSpPr txBox="1"/>
          <p:nvPr/>
        </p:nvSpPr>
        <p:spPr>
          <a:xfrm>
            <a:off x="343393" y="1971352"/>
            <a:ext cx="5876432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Consider your own mindset – recognise your mindset and consider your words and actions.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1B310B-77C9-15FF-B5B6-D198DB765167}"/>
              </a:ext>
            </a:extLst>
          </p:cNvPr>
          <p:cNvSpPr txBox="1"/>
          <p:nvPr/>
        </p:nvSpPr>
        <p:spPr>
          <a:xfrm>
            <a:off x="5592547" y="2770083"/>
            <a:ext cx="5948038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Praise the process: Praising children for being smart suggests that innate talent is the reason for success, while focusing on the process helps them see how their </a:t>
            </a:r>
            <a:r>
              <a:rPr lang="en-GB" b="1" dirty="0"/>
              <a:t>effort</a:t>
            </a:r>
            <a:r>
              <a:rPr lang="en-GB" dirty="0"/>
              <a:t> leads to success.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0A8ECB-840F-B415-1536-ED3B975D321B}"/>
              </a:ext>
            </a:extLst>
          </p:cNvPr>
          <p:cNvSpPr txBox="1"/>
          <p:nvPr/>
        </p:nvSpPr>
        <p:spPr>
          <a:xfrm>
            <a:off x="97262" y="4240318"/>
            <a:ext cx="6291509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Model learning from failure: When parents talk positively about making mistakes, kids start to think of mistakes as a natural part of the learning process.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79D0A7-9940-3344-6574-7ED87F023B43}"/>
              </a:ext>
            </a:extLst>
          </p:cNvPr>
          <p:cNvSpPr txBox="1"/>
          <p:nvPr/>
        </p:nvSpPr>
        <p:spPr>
          <a:xfrm>
            <a:off x="5592547" y="5372100"/>
            <a:ext cx="6291509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Choose tasks at home that will challenge them. </a:t>
            </a:r>
          </a:p>
          <a:p>
            <a:r>
              <a:rPr lang="en-GB" dirty="0"/>
              <a:t>Focus on the strategies needed to succeed. </a:t>
            </a:r>
          </a:p>
        </p:txBody>
      </p:sp>
    </p:spTree>
    <p:extLst>
      <p:ext uri="{BB962C8B-B14F-4D97-AF65-F5344CB8AC3E}">
        <p14:creationId xmlns:p14="http://schemas.microsoft.com/office/powerpoint/2010/main" val="22019770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1DBC8414-BE7E-4B6C-A114-B2C3795C8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0EC398C5-5C2E-4038-9DB3-DE2B5A9BE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A2F10B26-073B-4B10-8AAA-161242DD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53806" y="1153804"/>
            <a:ext cx="6346209" cy="4038601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92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10DBBC7-698F-4A54-B1CB-A99F9CC35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59574" y="3578975"/>
            <a:ext cx="2502407" cy="4055644"/>
          </a:xfrm>
          <a:prstGeom prst="rect">
            <a:avLst/>
          </a:prstGeom>
          <a:gradFill>
            <a:gsLst>
              <a:gs pos="2000">
                <a:schemeClr val="accent5">
                  <a:alpha val="28000"/>
                </a:schemeClr>
              </a:gs>
              <a:gs pos="100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DE6E822A-8BCF-432C-83E6-BBE821476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13000">
                <a:schemeClr val="accent4">
                  <a:lumMod val="20000"/>
                  <a:lumOff val="80000"/>
                  <a:alpha val="200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2B2B07-E273-5813-F4D2-11B834620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243" y="681317"/>
            <a:ext cx="3236613" cy="3406187"/>
          </a:xfrm>
        </p:spPr>
        <p:txBody>
          <a:bodyPr vert="horz" lIns="0" tIns="0" rIns="0" bIns="0" rtlCol="0" anchor="b"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en-US" sz="3000" spc="750" dirty="0">
                <a:solidFill>
                  <a:schemeClr val="bg1"/>
                </a:solidFill>
              </a:rPr>
              <a:t>Use famous people they know and discuss their challenges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2A9DF5-AEF7-417D-060E-BBC65C4302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4335" y="0"/>
            <a:ext cx="5679702" cy="31146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1DC7CB2-DB7C-FBC7-C3AC-1FC2A8F97F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428999"/>
            <a:ext cx="5974598" cy="331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81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266513-F0BB-DC99-C100-39E52C751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ctangle 100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3" name="Rectangle 102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0AF57B88-1D4C-41FA-A761-EC1DD10C35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chemeClr val="accent2"/>
              </a:gs>
              <a:gs pos="100000">
                <a:schemeClr val="accent6">
                  <a:lumMod val="75000"/>
                  <a:alpha val="8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D2548F45-5164-4ABB-8212-7F293FDED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5">
                  <a:alpha val="35000"/>
                </a:schemeClr>
              </a:gs>
              <a:gs pos="100000">
                <a:schemeClr val="accent6"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6693C-0EC4-EE2A-1313-392F85810E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30" r="12444" b="1"/>
          <a:stretch/>
        </p:blipFill>
        <p:spPr>
          <a:xfrm>
            <a:off x="4038599" y="10"/>
            <a:ext cx="8160026" cy="6875809"/>
          </a:xfrm>
          <a:prstGeom prst="rect">
            <a:avLst/>
          </a:prstGeom>
        </p:spPr>
      </p:pic>
      <p:sp>
        <p:nvSpPr>
          <p:cNvPr id="106" name="Freeform: Shape 105">
            <a:extLst>
              <a:ext uri="{FF2B5EF4-FFF2-40B4-BE49-F238E27FC236}">
                <a16:creationId xmlns:a16="http://schemas.microsoft.com/office/drawing/2014/main" id="{5E81CCFB-7BEF-4186-86FB-D09450B4D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9BE772B-BFF8-AB78-8A57-E0CCAF6DA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825" y="2950387"/>
            <a:ext cx="3077044" cy="3531403"/>
          </a:xfrm>
        </p:spPr>
        <p:txBody>
          <a:bodyPr vert="horz" lIns="0" tIns="0" rIns="0" bIns="0" rtlCol="0" anchor="t">
            <a:normAutofit/>
          </a:bodyPr>
          <a:lstStyle/>
          <a:p>
            <a:pPr algn="r"/>
            <a:r>
              <a:rPr lang="en-US" sz="2000" spc="750">
                <a:solidFill>
                  <a:schemeClr val="bg1"/>
                </a:solidFill>
              </a:rPr>
              <a:t>Some extra information</a:t>
            </a:r>
          </a:p>
        </p:txBody>
      </p:sp>
    </p:spTree>
    <p:extLst>
      <p:ext uri="{BB962C8B-B14F-4D97-AF65-F5344CB8AC3E}">
        <p14:creationId xmlns:p14="http://schemas.microsoft.com/office/powerpoint/2010/main" val="38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0E5500-E51C-5555-9B78-62E293B63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A3540EF-5ED5-ACBE-28EA-EE7E30DA7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ink flowers and leaves on white background">
            <a:extLst>
              <a:ext uri="{FF2B5EF4-FFF2-40B4-BE49-F238E27FC236}">
                <a16:creationId xmlns:a16="http://schemas.microsoft.com/office/drawing/2014/main" id="{B01123D9-A3C3-A37A-2035-ACBF79B467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53" r="26232"/>
          <a:stretch/>
        </p:blipFill>
        <p:spPr>
          <a:xfrm>
            <a:off x="-1" y="10"/>
            <a:ext cx="4587901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DEB9BA2-7D40-4AB9-ED33-64DD32FB36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2" y="-429"/>
            <a:ext cx="7604097" cy="6857571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  <a:alpha val="73000"/>
                </a:schemeClr>
              </a:gs>
              <a:gs pos="100000">
                <a:schemeClr val="accent2"/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86F2B6-7B94-32ED-D4CB-38A4411519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1" y="0"/>
            <a:ext cx="7604097" cy="6858000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98000">
                <a:schemeClr val="accent2">
                  <a:alpha val="6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68C229-C8DB-0469-0FA8-FC336B4C2D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599847" y="4355164"/>
            <a:ext cx="7592151" cy="2502836"/>
          </a:xfrm>
          <a:prstGeom prst="rect">
            <a:avLst/>
          </a:prstGeom>
          <a:gradFill>
            <a:gsLst>
              <a:gs pos="22000">
                <a:schemeClr val="accent6">
                  <a:alpha val="39000"/>
                </a:schemeClr>
              </a:gs>
              <a:gs pos="82000">
                <a:schemeClr val="accent5">
                  <a:alpha val="19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7C54761-5B17-2C80-390D-D39A7324BD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704304">
            <a:off x="6080918" y="830588"/>
            <a:ext cx="4998441" cy="4998441"/>
          </a:xfrm>
          <a:prstGeom prst="ellipse">
            <a:avLst/>
          </a:pr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18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FB1A37-FC99-9EC2-2401-62D8F91676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7900" y="160134"/>
            <a:ext cx="7691021" cy="316967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Thank you all for coming. </a:t>
            </a:r>
            <a:br>
              <a:rPr lang="en-GB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B2B5BC44-4FB7-0574-6310-F7EA9023D6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96286" y="3964235"/>
            <a:ext cx="7312241" cy="1435608"/>
          </a:xfrm>
        </p:spPr>
        <p:txBody>
          <a:bodyPr>
            <a:normAutofit/>
          </a:bodyPr>
          <a:lstStyle/>
          <a:p>
            <a:r>
              <a:rPr lang="en-GB" b="1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729839787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RiseVTI">
  <a:themeElements>
    <a:clrScheme name="AnalogousFromLightSeedRightStep">
      <a:dk1>
        <a:srgbClr val="000000"/>
      </a:dk1>
      <a:lt1>
        <a:srgbClr val="FFFFFF"/>
      </a:lt1>
      <a:dk2>
        <a:srgbClr val="273B21"/>
      </a:dk2>
      <a:lt2>
        <a:srgbClr val="E2E5E8"/>
      </a:lt2>
      <a:accent1>
        <a:srgbClr val="C49A77"/>
      </a:accent1>
      <a:accent2>
        <a:srgbClr val="ACA267"/>
      </a:accent2>
      <a:accent3>
        <a:srgbClr val="98A773"/>
      </a:accent3>
      <a:accent4>
        <a:srgbClr val="7FB06A"/>
      </a:accent4>
      <a:accent5>
        <a:srgbClr val="75B17C"/>
      </a:accent5>
      <a:accent6>
        <a:srgbClr val="69AF8E"/>
      </a:accent6>
      <a:hlink>
        <a:srgbClr val="5C85A7"/>
      </a:hlink>
      <a:folHlink>
        <a:srgbClr val="7F7F7F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A2A23ECAFB874CA5ACE72C73C9600C" ma:contentTypeVersion="2" ma:contentTypeDescription="Create a new document." ma:contentTypeScope="" ma:versionID="4ebe62ae98f1959f8c346432bccc65c5">
  <xsd:schema xmlns:xsd="http://www.w3.org/2001/XMLSchema" xmlns:xs="http://www.w3.org/2001/XMLSchema" xmlns:p="http://schemas.microsoft.com/office/2006/metadata/properties" xmlns:ns3="f326cfd1-6a15-4c99-bebe-dc00684eb332" targetNamespace="http://schemas.microsoft.com/office/2006/metadata/properties" ma:root="true" ma:fieldsID="87397d1665eadc60577dadefdb6c2571" ns3:_="">
    <xsd:import namespace="f326cfd1-6a15-4c99-bebe-dc00684eb33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26cfd1-6a15-4c99-bebe-dc00684eb33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6BF879-0A6C-4C54-8B9B-7757B8C73D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9EB92C0-5B59-4E91-903D-3167A16FE9E9}">
  <ds:schemaRefs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f326cfd1-6a15-4c99-bebe-dc00684eb332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155F36A-58AC-4358-9828-6233CCDEF3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326cfd1-6a15-4c99-bebe-dc00684eb33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524</Words>
  <Application>Microsoft Office PowerPoint</Application>
  <PresentationFormat>Widescreen</PresentationFormat>
  <Paragraphs>46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Avenir Next LT Pro</vt:lpstr>
      <vt:lpstr>Twinkl Cursive Unlooped</vt:lpstr>
      <vt:lpstr>GradientRiseVTI</vt:lpstr>
      <vt:lpstr>Growth Mindset parents’ information workshop  OCTOBER 2026 </vt:lpstr>
      <vt:lpstr>Today’s agenda </vt:lpstr>
      <vt:lpstr>PowerPoint Presentation</vt:lpstr>
      <vt:lpstr>What is growth mindset?</vt:lpstr>
      <vt:lpstr>PowerPoint Presentation</vt:lpstr>
      <vt:lpstr>PowerPoint Presentation</vt:lpstr>
      <vt:lpstr>Why have we decided to encourage children’s development of growth mindset?</vt:lpstr>
      <vt:lpstr>Why have we decided to encourage children’s development of growth mindset?</vt:lpstr>
      <vt:lpstr>Why have we decided to encourage children’s development of growth mindset?</vt:lpstr>
      <vt:lpstr>PowerPoint Presentation</vt:lpstr>
      <vt:lpstr>Why should we encourage a growth mindset at the Alvey? </vt:lpstr>
      <vt:lpstr>PowerPoint Presentation</vt:lpstr>
      <vt:lpstr>How are we developing a growth mindset with our pupils?</vt:lpstr>
      <vt:lpstr>PowerPoint Presentation</vt:lpstr>
      <vt:lpstr>How can you help your children to develop a growth mindset?</vt:lpstr>
      <vt:lpstr>Use famous people they know and discuss their challenges</vt:lpstr>
      <vt:lpstr>Some extra information</vt:lpstr>
      <vt:lpstr>Thank you all for coming.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Growth Mindset</dc:title>
  <dc:creator>Rachel Saunders</dc:creator>
  <cp:lastModifiedBy>Rachel Saunders</cp:lastModifiedBy>
  <cp:revision>12</cp:revision>
  <dcterms:created xsi:type="dcterms:W3CDTF">2023-11-28T20:55:09Z</dcterms:created>
  <dcterms:modified xsi:type="dcterms:W3CDTF">2026-10-05T17:10:59Z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0x01010083A2A23ECAFB874CA5ACE72C73C9600C</vt:lpwstr>
  </property>
</Properties>
</file>